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media/image1.jpeg" ContentType="image/jpeg"/>
  <Override PartName="/ppt/media/image2.png" ContentType="image/png"/>
  <Override PartName="/ppt/media/image3.jpeg" ContentType="image/jpeg"/>
  <Override PartName="/ppt/media/image4.png" ContentType="image/png"/>
  <Override PartName="/ppt/media/image5.jpeg" ContentType="image/jpeg"/>
  <Override PartName="/ppt/media/image6.png" ContentType="image/png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Klikněte pro přesun snímku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cs-CZ" sz="2000" spc="-1" strike="noStrike">
                <a:latin typeface="Arial"/>
              </a:rPr>
              <a:t>Klikněte pro úpravu formátu komentářů</a:t>
            </a:r>
            <a:endParaRPr b="0" lang="cs-CZ" sz="2000" spc="-1" strike="noStrike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cs-CZ" sz="1400" spc="-1" strike="noStrike">
                <a:latin typeface="Times New Roman"/>
              </a:rPr>
              <a:t>&lt;záhlaví&gt;</a:t>
            </a:r>
            <a:endParaRPr b="0" lang="cs-CZ" sz="1400" spc="-1" strike="noStrike">
              <a:latin typeface="Times New Roman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cs-CZ" sz="1400" spc="-1" strike="noStrike">
                <a:latin typeface="Times New Roman"/>
              </a:rPr>
              <a:t>&lt;datum/čas&gt;</a:t>
            </a:r>
            <a:endParaRPr b="0" lang="cs-CZ" sz="1400" spc="-1" strike="noStrike">
              <a:latin typeface="Times New Roman"/>
            </a:endParaRPr>
          </a:p>
        </p:txBody>
      </p:sp>
      <p:sp>
        <p:nvSpPr>
          <p:cNvPr id="134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cs-CZ" sz="1400" spc="-1" strike="noStrike">
                <a:latin typeface="Times New Roman"/>
              </a:rPr>
              <a:t>&lt;zápatí&gt;</a:t>
            </a:r>
            <a:endParaRPr b="0" lang="cs-CZ" sz="1400" spc="-1" strike="noStrike">
              <a:latin typeface="Times New Roman"/>
            </a:endParaRPr>
          </a:p>
        </p:txBody>
      </p:sp>
      <p:sp>
        <p:nvSpPr>
          <p:cNvPr id="135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2D62DCB1-9E5E-4C13-88D3-3EAA6989DE2A}" type="slidenum">
              <a:rPr b="0" lang="cs-CZ" sz="1400" spc="-1" strike="noStrike">
                <a:latin typeface="Times New Roman"/>
              </a:rPr>
              <a:t>&lt;číslo&gt;</a:t>
            </a:fld>
            <a:endParaRPr b="0" lang="cs-CZ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</p:spPr>
      </p:sp>
      <p:sp>
        <p:nvSpPr>
          <p:cNvPr id="18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p>
            <a:endParaRPr b="0" lang="cs-CZ" sz="2000" spc="-1" strike="noStrike">
              <a:latin typeface="Arial"/>
            </a:endParaRPr>
          </a:p>
        </p:txBody>
      </p:sp>
      <p:sp>
        <p:nvSpPr>
          <p:cNvPr id="184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2BCFEB41-03F9-4164-87AD-F50446E20F9C}" type="slidenum">
              <a:rPr b="0" lang="cs-CZ" sz="1200" spc="-1" strike="noStrike">
                <a:solidFill>
                  <a:srgbClr val="000000"/>
                </a:solidFill>
                <a:latin typeface="+mn-lt"/>
                <a:ea typeface="+mn-ea"/>
              </a:rPr>
              <a:t>&lt;číslo&gt;</a:t>
            </a:fld>
            <a:endParaRPr b="0" lang="cs-CZ" sz="1200" spc="-1" strike="noStrike"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</p:spPr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p>
            <a:endParaRPr b="0" lang="cs-CZ" sz="2000" spc="-1" strike="noStrike">
              <a:latin typeface="Arial"/>
            </a:endParaRPr>
          </a:p>
        </p:txBody>
      </p:sp>
      <p:sp>
        <p:nvSpPr>
          <p:cNvPr id="187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DA78DE06-9266-4C4A-8FBA-BC6CBB332533}" type="slidenum">
              <a:rPr b="0" lang="cs-CZ" sz="1200" spc="-1" strike="noStrike">
                <a:solidFill>
                  <a:srgbClr val="000000"/>
                </a:solidFill>
                <a:latin typeface="+mn-lt"/>
                <a:ea typeface="+mn-ea"/>
              </a:rPr>
              <a:t>&lt;číslo&gt;</a:t>
            </a:fld>
            <a:endParaRPr b="0" lang="cs-CZ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114008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386280" y="4209480"/>
            <a:ext cx="114008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228360" y="210204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386280" y="420948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228360" y="420948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367092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241160" y="2102040"/>
            <a:ext cx="367092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8096040" y="2102040"/>
            <a:ext cx="367092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386280" y="4209480"/>
            <a:ext cx="367092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4241160" y="4209480"/>
            <a:ext cx="367092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body"/>
          </p:nvPr>
        </p:nvSpPr>
        <p:spPr>
          <a:xfrm>
            <a:off x="8096040" y="4209480"/>
            <a:ext cx="367092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386280" y="2102040"/>
            <a:ext cx="11400840" cy="4034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11400840" cy="403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5563440" cy="403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6228360" y="2102040"/>
            <a:ext cx="5563440" cy="403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386280" y="1058760"/>
            <a:ext cx="11405880" cy="41965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8360" y="2102040"/>
            <a:ext cx="5563440" cy="403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386280" y="420948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386280" y="2102040"/>
            <a:ext cx="11400840" cy="4034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5563440" cy="403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8360" y="210204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228360" y="420948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228360" y="210204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386280" y="4209480"/>
            <a:ext cx="114008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114008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86280" y="4209480"/>
            <a:ext cx="114008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228360" y="210204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386280" y="420948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6228360" y="420948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367092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241160" y="2102040"/>
            <a:ext cx="367092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8096040" y="2102040"/>
            <a:ext cx="367092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386280" y="4209480"/>
            <a:ext cx="367092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body"/>
          </p:nvPr>
        </p:nvSpPr>
        <p:spPr>
          <a:xfrm>
            <a:off x="4241160" y="4209480"/>
            <a:ext cx="367092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body"/>
          </p:nvPr>
        </p:nvSpPr>
        <p:spPr>
          <a:xfrm>
            <a:off x="8096040" y="4209480"/>
            <a:ext cx="367092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subTitle"/>
          </p:nvPr>
        </p:nvSpPr>
        <p:spPr>
          <a:xfrm>
            <a:off x="386280" y="2102040"/>
            <a:ext cx="11400840" cy="4034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11400840" cy="403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5563440" cy="403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6228360" y="2102040"/>
            <a:ext cx="5563440" cy="403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11400840" cy="403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subTitle"/>
          </p:nvPr>
        </p:nvSpPr>
        <p:spPr>
          <a:xfrm>
            <a:off x="386280" y="1058760"/>
            <a:ext cx="11405880" cy="41965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228360" y="2102040"/>
            <a:ext cx="5563440" cy="403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386280" y="420948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5563440" cy="403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6228360" y="210204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228360" y="420948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6228360" y="210204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386280" y="4209480"/>
            <a:ext cx="114008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114008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386280" y="4209480"/>
            <a:ext cx="114008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6228360" y="210204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 type="body"/>
          </p:nvPr>
        </p:nvSpPr>
        <p:spPr>
          <a:xfrm>
            <a:off x="386280" y="420948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5"/>
          <p:cNvSpPr>
            <a:spLocks noGrp="1"/>
          </p:cNvSpPr>
          <p:nvPr>
            <p:ph type="body"/>
          </p:nvPr>
        </p:nvSpPr>
        <p:spPr>
          <a:xfrm>
            <a:off x="6228360" y="420948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367092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4241160" y="2102040"/>
            <a:ext cx="367092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body"/>
          </p:nvPr>
        </p:nvSpPr>
        <p:spPr>
          <a:xfrm>
            <a:off x="8096040" y="2102040"/>
            <a:ext cx="367092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 type="body"/>
          </p:nvPr>
        </p:nvSpPr>
        <p:spPr>
          <a:xfrm>
            <a:off x="386280" y="4209480"/>
            <a:ext cx="367092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8" name="PlaceHolder 6"/>
          <p:cNvSpPr>
            <a:spLocks noGrp="1"/>
          </p:cNvSpPr>
          <p:nvPr>
            <p:ph type="body"/>
          </p:nvPr>
        </p:nvSpPr>
        <p:spPr>
          <a:xfrm>
            <a:off x="4241160" y="4209480"/>
            <a:ext cx="367092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9" name="PlaceHolder 7"/>
          <p:cNvSpPr>
            <a:spLocks noGrp="1"/>
          </p:cNvSpPr>
          <p:nvPr>
            <p:ph type="body"/>
          </p:nvPr>
        </p:nvSpPr>
        <p:spPr>
          <a:xfrm>
            <a:off x="8096040" y="4209480"/>
            <a:ext cx="367092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5563440" cy="403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28360" y="2102040"/>
            <a:ext cx="5563440" cy="403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386280" y="1058760"/>
            <a:ext cx="11405880" cy="41965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6228360" y="2102040"/>
            <a:ext cx="5563440" cy="403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386280" y="420948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5563440" cy="403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28360" y="210204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6228360" y="420948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6228360" y="2102040"/>
            <a:ext cx="55634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386280" y="4209480"/>
            <a:ext cx="11400840" cy="19242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5.jpe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6.xml"/><Relationship Id="rId6" Type="http://schemas.openxmlformats.org/officeDocument/2006/relationships/slideLayout" Target="../slideLayouts/slideLayout27.xml"/><Relationship Id="rId7" Type="http://schemas.openxmlformats.org/officeDocument/2006/relationships/slideLayout" Target="../slideLayouts/slideLayout28.xml"/><Relationship Id="rId8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Picture 9" descr=""/>
          <p:cNvPicPr/>
          <p:nvPr/>
        </p:nvPicPr>
        <p:blipFill>
          <a:blip r:embed="rId2"/>
          <a:stretch/>
        </p:blipFill>
        <p:spPr>
          <a:xfrm>
            <a:off x="211680" y="6091920"/>
            <a:ext cx="3348000" cy="741600"/>
          </a:xfrm>
          <a:prstGeom prst="rect">
            <a:avLst/>
          </a:prstGeom>
          <a:ln>
            <a:noFill/>
          </a:ln>
        </p:spPr>
      </p:pic>
      <p:pic>
        <p:nvPicPr>
          <p:cNvPr id="1" name="Picture 6" descr=""/>
          <p:cNvPicPr/>
          <p:nvPr/>
        </p:nvPicPr>
        <p:blipFill>
          <a:blip r:embed="rId3"/>
          <a:srcRect l="3649" t="19850" r="3576" b="27142"/>
          <a:stretch/>
        </p:blipFill>
        <p:spPr>
          <a:xfrm>
            <a:off x="211680" y="146520"/>
            <a:ext cx="11759040" cy="797760"/>
          </a:xfrm>
          <a:prstGeom prst="rect">
            <a:avLst/>
          </a:prstGeom>
          <a:ln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1" lang="en-US" sz="6000" spc="-1" strike="noStrike">
                <a:solidFill>
                  <a:srgbClr val="00a8d7"/>
                </a:solidFill>
                <a:latin typeface="Core Mellow 45"/>
                <a:ea typeface="Core Mellow 45"/>
              </a:rPr>
              <a:t>Kliknutím lze upravit styl.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/>
          </p:nvPr>
        </p:nvSpPr>
        <p:spPr>
          <a:xfrm>
            <a:off x="9258480" y="6236640"/>
            <a:ext cx="148428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38B1797A-2801-415B-BB62-4202B037C95B}" type="datetime1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04.10.2019</a:t>
            </a:fld>
            <a:endParaRPr b="0" lang="cs-CZ" sz="1050" spc="-1" strike="noStrike"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/>
          </p:nvPr>
        </p:nvSpPr>
        <p:spPr>
          <a:xfrm>
            <a:off x="3737520" y="6236640"/>
            <a:ext cx="53431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www.klokanovyskolky.cz</a:t>
            </a:r>
            <a:endParaRPr b="0" lang="cs-CZ" sz="1050" spc="-1" strike="noStrike"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/>
          </p:nvPr>
        </p:nvSpPr>
        <p:spPr>
          <a:xfrm>
            <a:off x="10920240" y="6236640"/>
            <a:ext cx="86688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B47CF067-F2C2-4223-A9A8-EFF7F6F41385}" type="slidenum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&lt;číslo&gt;</a:t>
            </a:fld>
            <a:endParaRPr b="0" lang="cs-CZ" sz="1050" spc="-1" strike="noStrike"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Klikněte pro úpravu formátu textu osnovy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Druhá úroveň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Třetí úroveň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Čtvrtá úroveň osnovy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Pátá úroveň osnovy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Šestá úroveň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Sedmá úroveň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9" descr=""/>
          <p:cNvPicPr/>
          <p:nvPr/>
        </p:nvPicPr>
        <p:blipFill>
          <a:blip r:embed="rId2"/>
          <a:stretch/>
        </p:blipFill>
        <p:spPr>
          <a:xfrm>
            <a:off x="211680" y="6091920"/>
            <a:ext cx="3348000" cy="741600"/>
          </a:xfrm>
          <a:prstGeom prst="rect">
            <a:avLst/>
          </a:prstGeom>
          <a:ln>
            <a:noFill/>
          </a:ln>
        </p:spPr>
      </p:pic>
      <p:pic>
        <p:nvPicPr>
          <p:cNvPr id="44" name="Picture 6" descr=""/>
          <p:cNvPicPr/>
          <p:nvPr/>
        </p:nvPicPr>
        <p:blipFill>
          <a:blip r:embed="rId3"/>
          <a:srcRect l="3649" t="19850" r="3576" b="27142"/>
          <a:stretch/>
        </p:blipFill>
        <p:spPr>
          <a:xfrm>
            <a:off x="211680" y="146520"/>
            <a:ext cx="11759040" cy="797760"/>
          </a:xfrm>
          <a:prstGeom prst="rect">
            <a:avLst/>
          </a:prstGeom>
          <a:ln>
            <a:noFill/>
          </a:ln>
        </p:spPr>
      </p:pic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1" lang="en-US" sz="4400" spc="-1" strike="noStrike">
                <a:solidFill>
                  <a:srgbClr val="00a8d7"/>
                </a:solidFill>
                <a:latin typeface="Core Mellow 45"/>
                <a:ea typeface="Core Mellow 45"/>
              </a:rPr>
              <a:t>Kliknutím lze upravit styl.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386280" y="2102040"/>
            <a:ext cx="11400840" cy="4034160"/>
          </a:xfrm>
          <a:prstGeom prst="rect">
            <a:avLst/>
          </a:prstGeom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Kliknutím lze upravit styly předlohy textu.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Druhá úroveň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Třetí úroveň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Čtvrtá úroveň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Pátá úroveň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dt"/>
          </p:nvPr>
        </p:nvSpPr>
        <p:spPr>
          <a:xfrm>
            <a:off x="9258480" y="6236640"/>
            <a:ext cx="148428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8B90FE4F-D804-4234-9BBD-DBE1FCAFA98B}" type="datetime1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04.10.2019</a:t>
            </a:fld>
            <a:endParaRPr b="0" lang="cs-CZ" sz="1050" spc="-1" strike="noStrike"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ftr"/>
          </p:nvPr>
        </p:nvSpPr>
        <p:spPr>
          <a:xfrm>
            <a:off x="3737520" y="6236640"/>
            <a:ext cx="53431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www.klokanovyskolky.cz</a:t>
            </a:r>
            <a:endParaRPr b="0" lang="cs-CZ" sz="1050" spc="-1" strike="noStrike"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sldNum"/>
          </p:nvPr>
        </p:nvSpPr>
        <p:spPr>
          <a:xfrm>
            <a:off x="10920240" y="6236640"/>
            <a:ext cx="86688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711DDE46-63CC-409A-82F2-B125684D3981}" type="slidenum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&lt;číslo&gt;</a:t>
            </a:fld>
            <a:endParaRPr b="0" lang="cs-CZ" sz="105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9" descr=""/>
          <p:cNvPicPr/>
          <p:nvPr/>
        </p:nvPicPr>
        <p:blipFill>
          <a:blip r:embed="rId2"/>
          <a:stretch/>
        </p:blipFill>
        <p:spPr>
          <a:xfrm>
            <a:off x="211680" y="6091920"/>
            <a:ext cx="3348000" cy="741600"/>
          </a:xfrm>
          <a:prstGeom prst="rect">
            <a:avLst/>
          </a:prstGeom>
          <a:ln>
            <a:noFill/>
          </a:ln>
        </p:spPr>
      </p:pic>
      <p:pic>
        <p:nvPicPr>
          <p:cNvPr id="87" name="Picture 6" descr=""/>
          <p:cNvPicPr/>
          <p:nvPr/>
        </p:nvPicPr>
        <p:blipFill>
          <a:blip r:embed="rId3"/>
          <a:srcRect l="3649" t="19850" r="3576" b="27142"/>
          <a:stretch/>
        </p:blipFill>
        <p:spPr>
          <a:xfrm>
            <a:off x="211680" y="146520"/>
            <a:ext cx="11759040" cy="797760"/>
          </a:xfrm>
          <a:prstGeom prst="rect">
            <a:avLst/>
          </a:prstGeom>
          <a:ln>
            <a:noFill/>
          </a:ln>
        </p:spPr>
      </p:pic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386280" y="1058760"/>
            <a:ext cx="11405880" cy="90504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1" lang="en-US" sz="4400" spc="-1" strike="noStrike">
                <a:solidFill>
                  <a:srgbClr val="00a8d7"/>
                </a:solidFill>
                <a:latin typeface="Core Mellow 45"/>
                <a:ea typeface="Core Mellow 45"/>
              </a:rPr>
              <a:t>Kliknutím lze upravit styl.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386280" y="2165040"/>
            <a:ext cx="5633280" cy="4011480"/>
          </a:xfrm>
          <a:prstGeom prst="rect">
            <a:avLst/>
          </a:prstGeom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Kliknutím lze upravit styly předlohy textu.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Druhá úroveň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Třetí úroveň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Čtvrtá úroveň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Pátá úroveň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6172200" y="2165040"/>
            <a:ext cx="5614920" cy="4011480"/>
          </a:xfrm>
          <a:prstGeom prst="rect">
            <a:avLst/>
          </a:prstGeom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Kliknutím lze upravit styly předlohy textu.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Druhá úroveň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Třetí úroveň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Čtvrtá úroveň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Pátá úroveň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dt"/>
          </p:nvPr>
        </p:nvSpPr>
        <p:spPr>
          <a:xfrm>
            <a:off x="9258480" y="6236640"/>
            <a:ext cx="148428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CBEE9316-D719-4DE0-917B-34DBD33F1CE7}" type="datetime1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04.10.2019</a:t>
            </a:fld>
            <a:endParaRPr b="0" lang="cs-CZ" sz="1050" spc="-1" strike="noStrike">
              <a:latin typeface="Times New Roman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ftr"/>
          </p:nvPr>
        </p:nvSpPr>
        <p:spPr>
          <a:xfrm>
            <a:off x="3737520" y="6236640"/>
            <a:ext cx="53431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www.klokanovyskolky.cz</a:t>
            </a:r>
            <a:endParaRPr b="0" lang="cs-CZ" sz="1050" spc="-1" strike="noStrike">
              <a:latin typeface="Times New Roman"/>
            </a:endParaRPr>
          </a:p>
        </p:txBody>
      </p:sp>
      <p:sp>
        <p:nvSpPr>
          <p:cNvPr id="93" name="PlaceHolder 6"/>
          <p:cNvSpPr>
            <a:spLocks noGrp="1"/>
          </p:cNvSpPr>
          <p:nvPr>
            <p:ph type="sldNum"/>
          </p:nvPr>
        </p:nvSpPr>
        <p:spPr>
          <a:xfrm>
            <a:off x="10920240" y="6236640"/>
            <a:ext cx="86688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069DC5A7-55DE-45F1-8DAB-8A537887F620}" type="slidenum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&lt;číslo&gt;</a:t>
            </a:fld>
            <a:endParaRPr b="0" lang="cs-CZ" sz="105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8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1523880" y="1122480"/>
            <a:ext cx="9143640" cy="165240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1" lang="en-US" sz="6000" spc="-1" strike="noStrike">
                <a:solidFill>
                  <a:srgbClr val="00a8d7"/>
                </a:solidFill>
                <a:latin typeface="Core Mellow 45"/>
                <a:ea typeface="Core Mellow 45"/>
              </a:rPr>
              <a:t>Školní rok 2019-2020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7" name="TextShape 2"/>
          <p:cNvSpPr txBox="1"/>
          <p:nvPr/>
        </p:nvSpPr>
        <p:spPr>
          <a:xfrm>
            <a:off x="1523880" y="3602160"/>
            <a:ext cx="9143640" cy="12657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1" lang="cs-CZ" sz="8000" spc="-1" strike="noStrike">
                <a:solidFill>
                  <a:srgbClr val="00a8d7"/>
                </a:solidFill>
                <a:latin typeface="Calibri"/>
              </a:rPr>
              <a:t>Skupina C</a:t>
            </a:r>
            <a:endParaRPr b="0" lang="cs-CZ" sz="80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b="0" lang="cs-CZ" sz="8000" spc="-1" strike="noStrike">
              <a:latin typeface="Arial"/>
            </a:endParaRPr>
          </a:p>
        </p:txBody>
      </p:sp>
      <p:sp>
        <p:nvSpPr>
          <p:cNvPr id="138" name="TextShape 3"/>
          <p:cNvSpPr txBox="1"/>
          <p:nvPr/>
        </p:nvSpPr>
        <p:spPr>
          <a:xfrm>
            <a:off x="9258480" y="6236640"/>
            <a:ext cx="148428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1C9E83DF-90FE-49E3-8B92-CA65C5BE4286}" type="datetime1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04.10.2019</a:t>
            </a:fld>
            <a:endParaRPr b="0" lang="cs-CZ" sz="1050" spc="-1" strike="noStrike">
              <a:latin typeface="Times New Roman"/>
            </a:endParaRPr>
          </a:p>
        </p:txBody>
      </p:sp>
      <p:sp>
        <p:nvSpPr>
          <p:cNvPr id="139" name="TextShape 4"/>
          <p:cNvSpPr txBox="1"/>
          <p:nvPr/>
        </p:nvSpPr>
        <p:spPr>
          <a:xfrm>
            <a:off x="10920240" y="6236640"/>
            <a:ext cx="86688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3D7534AE-45D0-4B83-A481-03C9202B85BF}" type="slidenum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1</a:t>
            </a:fld>
            <a:endParaRPr b="0" lang="cs-CZ" sz="1050" spc="-1" strike="noStrike">
              <a:latin typeface="Times New Roman"/>
            </a:endParaRPr>
          </a:p>
        </p:txBody>
      </p:sp>
      <p:sp>
        <p:nvSpPr>
          <p:cNvPr id="140" name="TextShape 5"/>
          <p:cNvSpPr txBox="1"/>
          <p:nvPr/>
        </p:nvSpPr>
        <p:spPr>
          <a:xfrm>
            <a:off x="3737520" y="6236640"/>
            <a:ext cx="534312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www.klokanovyskolky.cz</a:t>
            </a:r>
            <a:endParaRPr b="0" lang="cs-CZ" sz="105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Shape 1"/>
          <p:cNvSpPr txBox="1"/>
          <p:nvPr/>
        </p:nvSpPr>
        <p:spPr>
          <a:xfrm>
            <a:off x="386280" y="1058760"/>
            <a:ext cx="11405880" cy="9050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1" lang="en-US" sz="4400" spc="-1" strike="noStrike">
                <a:solidFill>
                  <a:srgbClr val="00a8d7"/>
                </a:solidFill>
                <a:latin typeface="Core Mellow 45"/>
                <a:ea typeface="Core Mellow 45"/>
              </a:rPr>
              <a:t>Projekt Klokanovy školky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2" name="TextShape 2"/>
          <p:cNvSpPr txBox="1"/>
          <p:nvPr/>
        </p:nvSpPr>
        <p:spPr>
          <a:xfrm>
            <a:off x="386280" y="2102040"/>
            <a:ext cx="11400840" cy="4034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Cílem projektu je: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V každém kraji vytvořit síť spolupracujících MŠ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Nabídnout ověřený diagnosticko – intervenční systém práce s dětmi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Seznámit zúčastněné mateřské školy s pomůckami Klokanův kufr a Klokanovy kapsy, které vznikly v rámci předchozích projektů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Umožnit zúčastněným MŠ sdílet zkušenosti, návody, náměty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3" name="TextShape 3"/>
          <p:cNvSpPr txBox="1"/>
          <p:nvPr/>
        </p:nvSpPr>
        <p:spPr>
          <a:xfrm>
            <a:off x="9258480" y="6236640"/>
            <a:ext cx="148428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605F5BF2-D34B-497C-871B-24A058D5D007}" type="datetime1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04.10.2019</a:t>
            </a:fld>
            <a:endParaRPr b="0" lang="cs-CZ" sz="1050" spc="-1" strike="noStrike">
              <a:latin typeface="Times New Roman"/>
            </a:endParaRPr>
          </a:p>
        </p:txBody>
      </p:sp>
      <p:sp>
        <p:nvSpPr>
          <p:cNvPr id="144" name="TextShape 4"/>
          <p:cNvSpPr txBox="1"/>
          <p:nvPr/>
        </p:nvSpPr>
        <p:spPr>
          <a:xfrm>
            <a:off x="10920240" y="6236640"/>
            <a:ext cx="86688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B51F948C-B19D-4ACD-8E51-17093CF7364C}" type="slidenum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&lt;číslo&gt;</a:t>
            </a:fld>
            <a:endParaRPr b="0" lang="cs-CZ" sz="1050" spc="-1" strike="noStrike">
              <a:latin typeface="Times New Roman"/>
            </a:endParaRPr>
          </a:p>
        </p:txBody>
      </p:sp>
      <p:sp>
        <p:nvSpPr>
          <p:cNvPr id="145" name="TextShape 5"/>
          <p:cNvSpPr txBox="1"/>
          <p:nvPr/>
        </p:nvSpPr>
        <p:spPr>
          <a:xfrm>
            <a:off x="3737520" y="6236640"/>
            <a:ext cx="534312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www.klokanovyskolky.cz</a:t>
            </a:r>
            <a:endParaRPr b="0" lang="cs-CZ" sz="105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386280" y="1058760"/>
            <a:ext cx="11405880" cy="156492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67000"/>
          </a:bodyPr>
          <a:p>
            <a:pPr algn="ctr">
              <a:lnSpc>
                <a:spcPct val="90000"/>
              </a:lnSpc>
            </a:pPr>
            <a:r>
              <a:rPr b="1" lang="en-US" sz="4400" spc="-1" strike="noStrike">
                <a:solidFill>
                  <a:srgbClr val="00a8d7"/>
                </a:solidFill>
                <a:latin typeface="Core Mellow 45"/>
                <a:ea typeface="Core Mellow 45"/>
              </a:rPr>
              <a:t>10 workshopů + 1 supervize</a:t>
            </a:r>
            <a:br/>
            <a:br/>
            <a:r>
              <a:rPr b="1" lang="en-US" sz="4400" spc="-1" strike="noStrike">
                <a:solidFill>
                  <a:srgbClr val="00a8d7"/>
                </a:solidFill>
                <a:latin typeface="Core Mellow 45"/>
                <a:ea typeface="Core Mellow 45"/>
              </a:rPr>
              <a:t>1 oblastní setkání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7" name="TextShape 2"/>
          <p:cNvSpPr txBox="1"/>
          <p:nvPr/>
        </p:nvSpPr>
        <p:spPr>
          <a:xfrm>
            <a:off x="386280" y="3005640"/>
            <a:ext cx="11400840" cy="3130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b05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b050"/>
                </a:solidFill>
                <a:latin typeface="Calibri"/>
              </a:rPr>
              <a:t>Napište data, hodinu začátků a místo konání vašich workshopů.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b05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b050"/>
                </a:solidFill>
                <a:latin typeface="Calibri"/>
              </a:rPr>
              <a:t>Uveďte i datum a hodinu Supervizního workshopu.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b05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b050"/>
                </a:solidFill>
                <a:latin typeface="Calibri"/>
              </a:rPr>
              <a:t>V datech vyznačte oblastní setkání ve vašem CKP (informace na webu „Kalendář“).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8" name="TextShape 3"/>
          <p:cNvSpPr txBox="1"/>
          <p:nvPr/>
        </p:nvSpPr>
        <p:spPr>
          <a:xfrm>
            <a:off x="9258480" y="6236640"/>
            <a:ext cx="148428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DFD4AB31-1F47-40FC-9556-3306B43E40F9}" type="datetime1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04.10.2019</a:t>
            </a:fld>
            <a:endParaRPr b="0" lang="cs-CZ" sz="1050" spc="-1" strike="noStrike">
              <a:latin typeface="Times New Roman"/>
            </a:endParaRPr>
          </a:p>
        </p:txBody>
      </p:sp>
      <p:sp>
        <p:nvSpPr>
          <p:cNvPr id="149" name="TextShape 4"/>
          <p:cNvSpPr txBox="1"/>
          <p:nvPr/>
        </p:nvSpPr>
        <p:spPr>
          <a:xfrm>
            <a:off x="3737520" y="6236640"/>
            <a:ext cx="534312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www.klokanovyskolky.cz</a:t>
            </a:r>
            <a:endParaRPr b="0" lang="cs-CZ" sz="1050" spc="-1" strike="noStrike">
              <a:latin typeface="Times New Roman"/>
            </a:endParaRPr>
          </a:p>
        </p:txBody>
      </p:sp>
      <p:sp>
        <p:nvSpPr>
          <p:cNvPr id="150" name="TextShape 5"/>
          <p:cNvSpPr txBox="1"/>
          <p:nvPr/>
        </p:nvSpPr>
        <p:spPr>
          <a:xfrm>
            <a:off x="10920240" y="6236640"/>
            <a:ext cx="86688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6AE6098D-6C64-4C8D-BAD0-D54909823665}" type="slidenum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&lt;číslo&gt;</a:t>
            </a:fld>
            <a:endParaRPr b="0" lang="cs-CZ" sz="105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Shape 1"/>
          <p:cNvSpPr txBox="1"/>
          <p:nvPr/>
        </p:nvSpPr>
        <p:spPr>
          <a:xfrm>
            <a:off x="386280" y="1058760"/>
            <a:ext cx="11405880" cy="9050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1" lang="en-US" sz="4400" spc="-1" strike="noStrike">
                <a:solidFill>
                  <a:srgbClr val="00a8d7"/>
                </a:solidFill>
                <a:latin typeface="Core Mellow"/>
                <a:ea typeface="Core Mellow 45"/>
              </a:rPr>
              <a:t>Témata workshopů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2" name="TextShape 2"/>
          <p:cNvSpPr txBox="1"/>
          <p:nvPr/>
        </p:nvSpPr>
        <p:spPr>
          <a:xfrm>
            <a:off x="386280" y="2165040"/>
            <a:ext cx="5633280" cy="4011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1" lang="en-US" sz="2800" spc="-1" strike="noStrike">
                <a:solidFill>
                  <a:srgbClr val="00b0f0"/>
                </a:solidFill>
                <a:latin typeface="Calibri"/>
              </a:rPr>
              <a:t>Témata jsou určena předem: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09/ 2019 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Diagnostika 1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10/ 2019 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Hrubá motorika 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11/2019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Jemná motorika 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12/2019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Diagnostika 2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01/2020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Matematika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3" name="TextShape 3"/>
          <p:cNvSpPr txBox="1"/>
          <p:nvPr/>
        </p:nvSpPr>
        <p:spPr>
          <a:xfrm>
            <a:off x="6172200" y="2165040"/>
            <a:ext cx="5614920" cy="4011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02/2020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Řeč 1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03/2020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Řeč 2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04/2020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Prostor a čas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05/2020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Zrak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06/2020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Závěr, hodnocení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4" name="TextShape 4"/>
          <p:cNvSpPr txBox="1"/>
          <p:nvPr/>
        </p:nvSpPr>
        <p:spPr>
          <a:xfrm>
            <a:off x="9258480" y="6236640"/>
            <a:ext cx="148428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962FE6AB-1F6F-43CF-87B3-1DECCB9F1988}" type="datetime1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04.10.2019</a:t>
            </a:fld>
            <a:endParaRPr b="0" lang="cs-CZ" sz="1050" spc="-1" strike="noStrike">
              <a:latin typeface="Times New Roman"/>
            </a:endParaRPr>
          </a:p>
        </p:txBody>
      </p:sp>
      <p:sp>
        <p:nvSpPr>
          <p:cNvPr id="155" name="TextShape 5"/>
          <p:cNvSpPr txBox="1"/>
          <p:nvPr/>
        </p:nvSpPr>
        <p:spPr>
          <a:xfrm>
            <a:off x="3737520" y="6236640"/>
            <a:ext cx="534312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www.klokanovyskolky.cz</a:t>
            </a:r>
            <a:endParaRPr b="0" lang="cs-CZ" sz="1050" spc="-1" strike="noStrike">
              <a:latin typeface="Times New Roman"/>
            </a:endParaRPr>
          </a:p>
        </p:txBody>
      </p:sp>
      <p:sp>
        <p:nvSpPr>
          <p:cNvPr id="156" name="TextShape 6"/>
          <p:cNvSpPr txBox="1"/>
          <p:nvPr/>
        </p:nvSpPr>
        <p:spPr>
          <a:xfrm>
            <a:off x="10920240" y="6236640"/>
            <a:ext cx="86688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7ABD3B07-E8CA-4F29-9180-CD1608781CC3}" type="slidenum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&lt;číslo&gt;</a:t>
            </a:fld>
            <a:endParaRPr b="0" lang="cs-CZ" sz="105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Shape 1"/>
          <p:cNvSpPr txBox="1"/>
          <p:nvPr/>
        </p:nvSpPr>
        <p:spPr>
          <a:xfrm>
            <a:off x="386280" y="1058760"/>
            <a:ext cx="11405880" cy="9050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</a:pPr>
            <a:r>
              <a:rPr b="1" lang="en-US" sz="4400" spc="-1" strike="noStrike">
                <a:solidFill>
                  <a:srgbClr val="00a8d7"/>
                </a:solidFill>
                <a:latin typeface="Core Mellow 45"/>
                <a:ea typeface="Core Mellow 45"/>
              </a:rPr>
              <a:t>Náplň workshopů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8" name="TextShape 2"/>
          <p:cNvSpPr txBox="1"/>
          <p:nvPr/>
        </p:nvSpPr>
        <p:spPr>
          <a:xfrm>
            <a:off x="386280" y="2102040"/>
            <a:ext cx="11400840" cy="40341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1.  Sdílet a popsat, jak probíhá diagnostický proces v zúčastněných MŠ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 startAt="2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Mapovat používané diagnostické postupy, přístupy, pomůcky a používanou literaturu v jednotlivých vývojových oblastech: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914400" indent="-456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hrubé a jemné motorice 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914400" indent="-456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vytváření matematických představ 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914400" indent="-456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řeči 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914400" indent="-456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vnímání prostoru a času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914400" indent="-456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zraku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9" name="TextShape 3"/>
          <p:cNvSpPr txBox="1"/>
          <p:nvPr/>
        </p:nvSpPr>
        <p:spPr>
          <a:xfrm>
            <a:off x="9258480" y="6236640"/>
            <a:ext cx="148428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B24E715B-FF49-4DC9-92D9-940945B1A896}" type="datetime1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04.10.2019</a:t>
            </a:fld>
            <a:endParaRPr b="0" lang="cs-CZ" sz="1050" spc="-1" strike="noStrike">
              <a:latin typeface="Times New Roman"/>
            </a:endParaRPr>
          </a:p>
        </p:txBody>
      </p:sp>
      <p:sp>
        <p:nvSpPr>
          <p:cNvPr id="160" name="TextShape 4"/>
          <p:cNvSpPr txBox="1"/>
          <p:nvPr/>
        </p:nvSpPr>
        <p:spPr>
          <a:xfrm>
            <a:off x="3737520" y="6236640"/>
            <a:ext cx="534312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www.klokanovyskolky.cz</a:t>
            </a:r>
            <a:endParaRPr b="0" lang="cs-CZ" sz="1050" spc="-1" strike="noStrike">
              <a:latin typeface="Times New Roman"/>
            </a:endParaRPr>
          </a:p>
        </p:txBody>
      </p:sp>
      <p:sp>
        <p:nvSpPr>
          <p:cNvPr id="161" name="TextShape 5"/>
          <p:cNvSpPr txBox="1"/>
          <p:nvPr/>
        </p:nvSpPr>
        <p:spPr>
          <a:xfrm>
            <a:off x="10920240" y="6236640"/>
            <a:ext cx="86688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C2A4DD89-B7CA-4A05-A881-4C4ACC01D4E6}" type="slidenum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&lt;číslo&gt;</a:t>
            </a:fld>
            <a:endParaRPr b="0" lang="cs-CZ" sz="105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Shape 1"/>
          <p:cNvSpPr txBox="1"/>
          <p:nvPr/>
        </p:nvSpPr>
        <p:spPr>
          <a:xfrm>
            <a:off x="386280" y="1058760"/>
            <a:ext cx="11405880" cy="9050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90000"/>
              </a:lnSpc>
            </a:pPr>
            <a:r>
              <a:rPr b="1" lang="en-US" sz="4400" spc="-1" strike="noStrike">
                <a:solidFill>
                  <a:srgbClr val="00a8d7"/>
                </a:solidFill>
                <a:latin typeface="Core Mellow 45"/>
                <a:ea typeface="Core Mellow 45"/>
              </a:rPr>
              <a:t>Výstup z workshopu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3" name="TextShape 2"/>
          <p:cNvSpPr txBox="1"/>
          <p:nvPr/>
        </p:nvSpPr>
        <p:spPr>
          <a:xfrm>
            <a:off x="386280" y="2102040"/>
            <a:ext cx="11400840" cy="40341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algn="ctr"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b="1" lang="en-US" sz="2800" spc="-1" strike="noStrike">
                <a:solidFill>
                  <a:srgbClr val="000000"/>
                </a:solidFill>
                <a:latin typeface="Calibri"/>
              </a:rPr>
              <a:t>Návrh aktivit („příprava na zaměstnání“)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b="1" lang="en-US" sz="2800" spc="-1" strike="noStrike">
                <a:solidFill>
                  <a:srgbClr val="000000"/>
                </a:solidFill>
                <a:latin typeface="Calibri"/>
              </a:rPr>
              <a:t>Zmapování zdrojů (literatura, webové odkazy, pracovní listy, pomůcky, hry) k jednotlivým tématům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1" lang="en-US" sz="2800" spc="-1" strike="noStrike">
                <a:solidFill>
                  <a:srgbClr val="000000"/>
                </a:solidFill>
                <a:latin typeface="Calibri"/>
              </a:rPr>
              <a:t>Přesný výstup z každého workshopu je popsán v šabloně Zápis z workshopu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1" lang="en-US" sz="2800" spc="-1" strike="noStrike">
                <a:solidFill>
                  <a:srgbClr val="00b050"/>
                </a:solidFill>
                <a:latin typeface="Calibri"/>
              </a:rPr>
              <a:t>Zápis můžete krátce zmínit, promítnout nebo pro představu vytisknout.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1" lang="en-US" sz="2800" spc="-1" strike="noStrike">
                <a:solidFill>
                  <a:srgbClr val="00b050"/>
                </a:solidFill>
                <a:latin typeface="Calibri"/>
              </a:rPr>
              <a:t>Je to ale dokument důležitý hlavně pro vás, CKP - a slouží vám k záznamu průběhu workshopu a následně ke komunikaci s odborným týmem.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4" name="TextShape 3"/>
          <p:cNvSpPr txBox="1"/>
          <p:nvPr/>
        </p:nvSpPr>
        <p:spPr>
          <a:xfrm>
            <a:off x="9258480" y="6236640"/>
            <a:ext cx="148428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2D2D12D2-955E-44AB-9C8E-565AE52C671C}" type="datetime1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04.10.2019</a:t>
            </a:fld>
            <a:endParaRPr b="0" lang="cs-CZ" sz="1050" spc="-1" strike="noStrike">
              <a:latin typeface="Times New Roman"/>
            </a:endParaRPr>
          </a:p>
        </p:txBody>
      </p:sp>
      <p:sp>
        <p:nvSpPr>
          <p:cNvPr id="165" name="TextShape 4"/>
          <p:cNvSpPr txBox="1"/>
          <p:nvPr/>
        </p:nvSpPr>
        <p:spPr>
          <a:xfrm>
            <a:off x="3737520" y="6236640"/>
            <a:ext cx="534312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www.klokanovyskolky.cz</a:t>
            </a:r>
            <a:endParaRPr b="0" lang="cs-CZ" sz="1050" spc="-1" strike="noStrike">
              <a:latin typeface="Times New Roman"/>
            </a:endParaRPr>
          </a:p>
        </p:txBody>
      </p:sp>
      <p:sp>
        <p:nvSpPr>
          <p:cNvPr id="166" name="TextShape 5"/>
          <p:cNvSpPr txBox="1"/>
          <p:nvPr/>
        </p:nvSpPr>
        <p:spPr>
          <a:xfrm>
            <a:off x="10920240" y="6236640"/>
            <a:ext cx="86688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C98EB39A-28E6-4808-BB4F-1DA2429E89F5}" type="slidenum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&lt;číslo&gt;</a:t>
            </a:fld>
            <a:endParaRPr b="0" lang="cs-CZ" sz="105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extShape 1"/>
          <p:cNvSpPr txBox="1"/>
          <p:nvPr/>
        </p:nvSpPr>
        <p:spPr>
          <a:xfrm>
            <a:off x="386280" y="1058760"/>
            <a:ext cx="11405880" cy="9050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</a:pPr>
            <a:r>
              <a:rPr b="1" lang="en-US" sz="4400" spc="-1" strike="noStrike">
                <a:solidFill>
                  <a:srgbClr val="00a8d7"/>
                </a:solidFill>
                <a:latin typeface="Core Mellow 45"/>
                <a:ea typeface="Core Mellow 45"/>
              </a:rPr>
              <a:t>Supervizní workshop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8" name="TextShape 2"/>
          <p:cNvSpPr txBox="1"/>
          <p:nvPr/>
        </p:nvSpPr>
        <p:spPr>
          <a:xfrm>
            <a:off x="386280" y="2102040"/>
            <a:ext cx="11400840" cy="40341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b050"/>
              </a:buClr>
              <a:buFont typeface="Arial"/>
              <a:buChar char="•"/>
            </a:pPr>
            <a:r>
              <a:rPr b="1" lang="en-US" sz="2800" spc="-1" strike="noStrike">
                <a:solidFill>
                  <a:srgbClr val="00b050"/>
                </a:solidFill>
                <a:latin typeface="Calibri"/>
              </a:rPr>
              <a:t>Napište datum a hodinu konání supervizního workshopu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0" lang="en-US" sz="2800" spc="-1" strike="noStrike">
                <a:solidFill>
                  <a:srgbClr val="00b0f0"/>
                </a:solidFill>
                <a:latin typeface="Calibri"/>
              </a:rPr>
              <a:t>Supervize: 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Jedna z forem komunikace s odborným týmem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0" lang="en-US" sz="2800" spc="-1" strike="noStrike">
                <a:solidFill>
                  <a:srgbClr val="00b0f0"/>
                </a:solidFill>
                <a:latin typeface="Calibri"/>
              </a:rPr>
              <a:t>Cíl supervize: 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Poskytnout případné doporučení či podporu 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Získání přímé zpětné vazby pro odborný tým 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1" lang="en-US" sz="2800" spc="-1" strike="noStrike">
                <a:solidFill>
                  <a:srgbClr val="00b0f0"/>
                </a:solidFill>
                <a:latin typeface="Calibri"/>
              </a:rPr>
              <a:t>Supervize není inspekce, ale podporující návštěva …..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9" name="TextShape 3"/>
          <p:cNvSpPr txBox="1"/>
          <p:nvPr/>
        </p:nvSpPr>
        <p:spPr>
          <a:xfrm>
            <a:off x="9258480" y="6236640"/>
            <a:ext cx="148428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0CAF34BA-91EE-4B56-9A7C-3C6C9841AB87}" type="datetime1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04.10.2019</a:t>
            </a:fld>
            <a:endParaRPr b="0" lang="cs-CZ" sz="1050" spc="-1" strike="noStrike">
              <a:latin typeface="Times New Roman"/>
            </a:endParaRPr>
          </a:p>
        </p:txBody>
      </p:sp>
      <p:sp>
        <p:nvSpPr>
          <p:cNvPr id="170" name="TextShape 4"/>
          <p:cNvSpPr txBox="1"/>
          <p:nvPr/>
        </p:nvSpPr>
        <p:spPr>
          <a:xfrm>
            <a:off x="3737520" y="6236640"/>
            <a:ext cx="534312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www.klokanovyskolky.cz</a:t>
            </a:r>
            <a:endParaRPr b="0" lang="cs-CZ" sz="1050" spc="-1" strike="noStrike">
              <a:latin typeface="Times New Roman"/>
            </a:endParaRPr>
          </a:p>
        </p:txBody>
      </p:sp>
      <p:sp>
        <p:nvSpPr>
          <p:cNvPr id="171" name="TextShape 5"/>
          <p:cNvSpPr txBox="1"/>
          <p:nvPr/>
        </p:nvSpPr>
        <p:spPr>
          <a:xfrm>
            <a:off x="10920240" y="6236640"/>
            <a:ext cx="86688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D7F2269A-38A1-42AD-830E-8D60B1591C98}" type="slidenum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&lt;číslo&gt;</a:t>
            </a:fld>
            <a:endParaRPr b="0" lang="cs-CZ" sz="105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extShape 1"/>
          <p:cNvSpPr txBox="1"/>
          <p:nvPr/>
        </p:nvSpPr>
        <p:spPr>
          <a:xfrm>
            <a:off x="386280" y="927000"/>
            <a:ext cx="11405880" cy="9050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</a:pPr>
            <a:r>
              <a:rPr b="1" lang="en-US" sz="4400" spc="-1" strike="noStrike">
                <a:solidFill>
                  <a:srgbClr val="00a8d7"/>
                </a:solidFill>
                <a:latin typeface="Core Mellow 45"/>
                <a:ea typeface="Core Mellow 45"/>
              </a:rPr>
              <a:t>Oblastní setkání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3" name="TextShape 2"/>
          <p:cNvSpPr txBox="1"/>
          <p:nvPr/>
        </p:nvSpPr>
        <p:spPr>
          <a:xfrm>
            <a:off x="393840" y="1800000"/>
            <a:ext cx="11400840" cy="40341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7000"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b050"/>
              </a:buClr>
              <a:buFont typeface="Arial"/>
              <a:buChar char="•"/>
            </a:pPr>
            <a:r>
              <a:rPr b="1" lang="en-US" sz="2800" spc="-1" strike="noStrike">
                <a:solidFill>
                  <a:srgbClr val="00b050"/>
                </a:solidFill>
                <a:latin typeface="Calibri"/>
              </a:rPr>
              <a:t>Napište datum a místo oblastního setkání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Výměna zkušeností mezi účastníky několika CKP i koncových MŠ z 1. i 2. etapy v lokalitě.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Celodenní oblastní setkání vede metodik projektu Mgr. Bednářová.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Nejedná se o seminář.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V průběhu setkání se očekává nastolení několika témat, která účastníci v lokalitě považují za potřebné a přínosné. Téma setkání si volí zájemci o setkání předem, předpokládá se témat více.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4" name="TextShape 3"/>
          <p:cNvSpPr txBox="1"/>
          <p:nvPr/>
        </p:nvSpPr>
        <p:spPr>
          <a:xfrm>
            <a:off x="9258480" y="6236640"/>
            <a:ext cx="148428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F7C91CF1-C07A-47FD-BAB2-6A87188267BE}" type="datetime1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04.10.2019</a:t>
            </a:fld>
            <a:endParaRPr b="0" lang="cs-CZ" sz="1050" spc="-1" strike="noStrike">
              <a:latin typeface="Times New Roman"/>
            </a:endParaRPr>
          </a:p>
        </p:txBody>
      </p:sp>
      <p:sp>
        <p:nvSpPr>
          <p:cNvPr id="175" name="TextShape 4"/>
          <p:cNvSpPr txBox="1"/>
          <p:nvPr/>
        </p:nvSpPr>
        <p:spPr>
          <a:xfrm>
            <a:off x="3737520" y="6236640"/>
            <a:ext cx="534312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www.klokanovyskolky.cz</a:t>
            </a:r>
            <a:endParaRPr b="0" lang="cs-CZ" sz="1050" spc="-1" strike="noStrike">
              <a:latin typeface="Times New Roman"/>
            </a:endParaRPr>
          </a:p>
        </p:txBody>
      </p:sp>
      <p:sp>
        <p:nvSpPr>
          <p:cNvPr id="176" name="TextShape 5"/>
          <p:cNvSpPr txBox="1"/>
          <p:nvPr/>
        </p:nvSpPr>
        <p:spPr>
          <a:xfrm>
            <a:off x="10920240" y="6236640"/>
            <a:ext cx="86688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12950CBF-7E86-4076-BBFB-24B93BB02111}" type="slidenum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&lt;číslo&gt;</a:t>
            </a:fld>
            <a:endParaRPr b="0" lang="cs-CZ" sz="105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extShape 1"/>
          <p:cNvSpPr txBox="1"/>
          <p:nvPr/>
        </p:nvSpPr>
        <p:spPr>
          <a:xfrm>
            <a:off x="386280" y="1058760"/>
            <a:ext cx="11405880" cy="9050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</a:pPr>
            <a:r>
              <a:rPr b="1" lang="en-US" sz="4400" spc="-1" strike="noStrike">
                <a:solidFill>
                  <a:srgbClr val="00a8d7"/>
                </a:solidFill>
                <a:latin typeface="Core Mellow 45"/>
                <a:ea typeface="Core Mellow 45"/>
              </a:rPr>
              <a:t>Témata oblastních setkání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8" name="TextShape 2"/>
          <p:cNvSpPr txBox="1"/>
          <p:nvPr/>
        </p:nvSpPr>
        <p:spPr>
          <a:xfrm>
            <a:off x="1805040" y="2102040"/>
            <a:ext cx="5812200" cy="40341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Čtenářská pregramotnost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Matematická pregramotnost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Polytechnické vzdělávání v MŠ 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Individualizace vzdělávání v MŠ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Diagnostika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Diagnostické materiály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Stimulační, intervenční materiály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Výměna zkušeností z workshopů 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Možnosti dalšího  vzdělávání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9" name="TextShape 3"/>
          <p:cNvSpPr txBox="1"/>
          <p:nvPr/>
        </p:nvSpPr>
        <p:spPr>
          <a:xfrm>
            <a:off x="9258480" y="6236640"/>
            <a:ext cx="148428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D2DC85C5-B60B-484B-B9EB-DE8856DF67E5}" type="datetime1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04.10.2019</a:t>
            </a:fld>
            <a:endParaRPr b="0" lang="cs-CZ" sz="1050" spc="-1" strike="noStrike">
              <a:latin typeface="Times New Roman"/>
            </a:endParaRPr>
          </a:p>
        </p:txBody>
      </p:sp>
      <p:sp>
        <p:nvSpPr>
          <p:cNvPr id="180" name="TextShape 4"/>
          <p:cNvSpPr txBox="1"/>
          <p:nvPr/>
        </p:nvSpPr>
        <p:spPr>
          <a:xfrm>
            <a:off x="3737520" y="6236640"/>
            <a:ext cx="534312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www.klokanovyskolky.cz</a:t>
            </a:r>
            <a:endParaRPr b="0" lang="cs-CZ" sz="1050" spc="-1" strike="noStrike">
              <a:latin typeface="Times New Roman"/>
            </a:endParaRPr>
          </a:p>
        </p:txBody>
      </p:sp>
      <p:sp>
        <p:nvSpPr>
          <p:cNvPr id="181" name="TextShape 5"/>
          <p:cNvSpPr txBox="1"/>
          <p:nvPr/>
        </p:nvSpPr>
        <p:spPr>
          <a:xfrm>
            <a:off x="10920240" y="6236640"/>
            <a:ext cx="86688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909DF046-20A8-41D5-915B-D932C9432189}" type="slidenum">
              <a:rPr b="0" lang="cs-CZ" sz="1050" spc="-1" strike="noStrike">
                <a:solidFill>
                  <a:srgbClr val="000000"/>
                </a:solidFill>
                <a:latin typeface="Core Mellow 45"/>
                <a:ea typeface="Core Mellow 45"/>
              </a:rPr>
              <a:t>&lt;číslo&gt;</a:t>
            </a:fld>
            <a:endParaRPr b="0" lang="cs-CZ" sz="105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klokanovy-skolky</Template>
  <TotalTime>69</TotalTime>
  <Application>LibreOffice/6.1.4.2$Windows_x86 LibreOffice_project/9d0f32d1f0b509096fd65e0d4bec26ddd1938fd3</Application>
  <Words>318</Words>
  <Paragraphs>98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2018-08-23T08:08:32Z</dcterms:created>
  <dc:creator>Lucie Nečasová</dc:creator>
  <dc:description/>
  <dc:language>cs-CZ</dc:language>
  <cp:lastModifiedBy>User</cp:lastModifiedBy>
  <dcterms:modified xsi:type="dcterms:W3CDTF">2019-09-23T09:29:40Z</dcterms:modified>
  <cp:revision>14</cp:revision>
  <dc:subject/>
  <dc:title>Školní rok 2018-2019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2</vt:i4>
  </property>
  <property fmtid="{D5CDD505-2E9C-101B-9397-08002B2CF9AE}" pid="8" name="PresentationFormat">
    <vt:lpwstr>Vlastní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9</vt:i4>
  </property>
</Properties>
</file>